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332"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obrazovaka.ru/alpha/d/dostoevskij-fyodor-mixajlovich-dostoevsky-fyodor-mikhailovich" TargetMode="External"/><Relationship Id="rId7"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obrazovaka.ru/alpha/n/nicshe-fridrix-nietzsche-friedri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yjane.ru/articles/text/?id=1554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42" name="Picture 2" descr="https://catherineasquithgallery.com/uploads/posts/2021-02/1613630154_110-p-fon-dlya-prezentatsii-muzei-120.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1071538" y="1285860"/>
            <a:ext cx="7358114" cy="2554545"/>
          </a:xfrm>
          <a:prstGeom prst="rect">
            <a:avLst/>
          </a:prstGeom>
        </p:spPr>
        <p:txBody>
          <a:bodyPr wrap="square">
            <a:spAutoFit/>
          </a:bodyPr>
          <a:lstStyle/>
          <a:p>
            <a:pPr algn="ctr">
              <a:buNone/>
            </a:pPr>
            <a:r>
              <a:rPr lang="ru-RU" sz="3200" b="1" dirty="0" smtClean="0">
                <a:latin typeface="Times New Roman" pitchFamily="18" charset="0"/>
                <a:cs typeface="Times New Roman" pitchFamily="18" charset="0"/>
              </a:rPr>
              <a:t>«Совесть Запада»: 110 лет </a:t>
            </a:r>
          </a:p>
          <a:p>
            <a:pPr algn="ctr">
              <a:buNone/>
            </a:pPr>
            <a:r>
              <a:rPr lang="ru-RU" sz="3200" b="1" dirty="0" smtClean="0">
                <a:latin typeface="Times New Roman" pitchFamily="18" charset="0"/>
                <a:cs typeface="Times New Roman" pitchFamily="18" charset="0"/>
              </a:rPr>
              <a:t>со дня рождения французского писателя, драматурга, лауреата Нобелевской премии (1957) </a:t>
            </a:r>
          </a:p>
          <a:p>
            <a:pPr algn="ctr">
              <a:buNone/>
            </a:pPr>
            <a:r>
              <a:rPr lang="ru-RU" sz="3200" b="1" dirty="0" smtClean="0">
                <a:latin typeface="Times New Roman" pitchFamily="18" charset="0"/>
                <a:cs typeface="Times New Roman" pitchFamily="18" charset="0"/>
              </a:rPr>
              <a:t>Альбера Камю (1913-1960)</a:t>
            </a:r>
            <a:endParaRPr lang="ru-RU" sz="32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3554" name="Picture 2" descr="https://bib-valentin.ru/wp-content/uploads/2022/11/image-1.pn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b="1" dirty="0">
              <a:latin typeface="Times New Roman" pitchFamily="18" charset="0"/>
              <a:cs typeface="Times New Roman" pitchFamily="18" charset="0"/>
            </a:endParaRPr>
          </a:p>
        </p:txBody>
      </p:sp>
      <p:pic>
        <p:nvPicPr>
          <p:cNvPr id="8194" name="Picture 2" descr="https://www.funnyart.club/uploads/posts/2022-02/1644987061_20-www-funnyart-club-p-fon-dlya-prezentatsii-po-istorii-voina-kra-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5500694" y="714356"/>
            <a:ext cx="3071802" cy="3754874"/>
          </a:xfrm>
          <a:prstGeom prst="rect">
            <a:avLst/>
          </a:prstGeom>
        </p:spPr>
        <p:txBody>
          <a:bodyPr wrap="square">
            <a:spAutoFit/>
          </a:bodyPr>
          <a:lstStyle/>
          <a:p>
            <a:r>
              <a:rPr lang="ru-RU" sz="2000" dirty="0" smtClean="0">
                <a:latin typeface="Times New Roman" pitchFamily="18" charset="0"/>
                <a:cs typeface="Times New Roman" pitchFamily="18" charset="0"/>
              </a:rPr>
              <a:t>Альбер Камю – известный французский философ, писатель, журналист, публицист, драматург, эссеист. Слава пришла к нему после издания романов «Посторонний» и «Чума». В 1957 году получил Нобелевскую премию в области литературы.</a:t>
            </a:r>
          </a:p>
          <a:p>
            <a:endParaRPr lang="ru-RU" dirty="0"/>
          </a:p>
        </p:txBody>
      </p:sp>
      <p:pic>
        <p:nvPicPr>
          <p:cNvPr id="4" name="Picture 2" descr="https://i.pinimg.com/736x/71/7c/88/717c88b1d3f5036878f5d891022cb1f6--cecil-beaton-philosophy.jpg"/>
          <p:cNvPicPr>
            <a:picLocks noChangeAspect="1" noChangeArrowheads="1"/>
          </p:cNvPicPr>
          <p:nvPr/>
        </p:nvPicPr>
        <p:blipFill>
          <a:blip r:embed="rId3" cstate="print"/>
          <a:srcRect/>
          <a:stretch>
            <a:fillRect/>
          </a:stretch>
        </p:blipFill>
        <p:spPr bwMode="auto">
          <a:xfrm>
            <a:off x="571472" y="428604"/>
            <a:ext cx="4658595" cy="59181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428596" y="285728"/>
            <a:ext cx="8286808" cy="1200329"/>
          </a:xfrm>
          <a:prstGeom prst="rect">
            <a:avLst/>
          </a:prstGeom>
        </p:spPr>
        <p:txBody>
          <a:bodyPr wrap="square">
            <a:spAutoFit/>
          </a:bodyPr>
          <a:lstStyle/>
          <a:p>
            <a:r>
              <a:rPr lang="ru-RU" dirty="0" smtClean="0">
                <a:latin typeface="Times New Roman" pitchFamily="18" charset="0"/>
                <a:cs typeface="Times New Roman" pitchFamily="18" charset="0"/>
              </a:rPr>
              <a:t>Биография Альбера Камю </a:t>
            </a:r>
            <a:r>
              <a:rPr lang="ru-RU" dirty="0" smtClean="0">
                <a:latin typeface="Times New Roman" pitchFamily="18" charset="0"/>
                <a:cs typeface="Times New Roman" pitchFamily="18" charset="0"/>
              </a:rPr>
              <a:t>полна интересных фактов, ещё при жизни называли «совестью Запада» за его одержимость философскими проблемами смысла жизни и поиск истинных ценностей</a:t>
            </a:r>
            <a:r>
              <a:rPr lang="ru-RU" dirty="0" smtClean="0">
                <a:latin typeface="Times New Roman" pitchFamily="18" charset="0"/>
                <a:cs typeface="Times New Roman" pitchFamily="18" charset="0"/>
              </a:rPr>
              <a:t>.</a:t>
            </a:r>
          </a:p>
          <a:p>
            <a:endParaRPr lang="ru-RU" dirty="0">
              <a:latin typeface="Times New Roman" pitchFamily="18" charset="0"/>
              <a:cs typeface="Times New Roman" pitchFamily="18" charset="0"/>
            </a:endParaRPr>
          </a:p>
        </p:txBody>
      </p:sp>
      <p:sp>
        <p:nvSpPr>
          <p:cNvPr id="6" name="Прямоугольник 5"/>
          <p:cNvSpPr/>
          <p:nvPr/>
        </p:nvSpPr>
        <p:spPr>
          <a:xfrm>
            <a:off x="428596" y="1214422"/>
            <a:ext cx="8286808" cy="923330"/>
          </a:xfrm>
          <a:prstGeom prst="rect">
            <a:avLst/>
          </a:prstGeom>
        </p:spPr>
        <p:txBody>
          <a:bodyPr wrap="square">
            <a:spAutoFit/>
          </a:bodyPr>
          <a:lstStyle/>
          <a:p>
            <a:r>
              <a:rPr lang="ru-RU" dirty="0" smtClean="0">
                <a:latin typeface="Times New Roman" pitchFamily="18" charset="0"/>
                <a:cs typeface="Times New Roman" pitchFamily="18" charset="0"/>
              </a:rPr>
              <a:t>Альбер Камю родился 7 ноября 1913 года в </a:t>
            </a:r>
            <a:r>
              <a:rPr lang="ru-RU" dirty="0" err="1" smtClean="0">
                <a:latin typeface="Times New Roman" pitchFamily="18" charset="0"/>
                <a:cs typeface="Times New Roman" pitchFamily="18" charset="0"/>
              </a:rPr>
              <a:t>Мондови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a:t>
            </a:r>
            <a:r>
              <a:rPr lang="ru-RU" dirty="0" smtClean="0">
                <a:latin typeface="Times New Roman" pitchFamily="18" charset="0"/>
                <a:cs typeface="Times New Roman" pitchFamily="18" charset="0"/>
              </a:rPr>
              <a:t> Алжире, который в то время был колонией Франции. Семья Альбера была интернациональной: отец был французом, а мать — испанкой.</a:t>
            </a:r>
            <a:endParaRPr lang="ru-RU" dirty="0">
              <a:latin typeface="Times New Roman" pitchFamily="18" charset="0"/>
              <a:cs typeface="Times New Roman" pitchFamily="18" charset="0"/>
            </a:endParaRPr>
          </a:p>
        </p:txBody>
      </p:sp>
      <p:sp>
        <p:nvSpPr>
          <p:cNvPr id="7" name="Прямоугольник 6"/>
          <p:cNvSpPr/>
          <p:nvPr/>
        </p:nvSpPr>
        <p:spPr>
          <a:xfrm>
            <a:off x="428596" y="2143116"/>
            <a:ext cx="8286808" cy="3970318"/>
          </a:xfrm>
          <a:prstGeom prst="rect">
            <a:avLst/>
          </a:prstGeom>
        </p:spPr>
        <p:txBody>
          <a:bodyPr wrap="square">
            <a:spAutoFit/>
          </a:bodyPr>
          <a:lstStyle/>
          <a:p>
            <a:r>
              <a:rPr lang="ru-RU" dirty="0" smtClean="0">
                <a:latin typeface="Times New Roman" pitchFamily="18" charset="0"/>
                <a:cs typeface="Times New Roman" pitchFamily="18" charset="0"/>
              </a:rPr>
              <a:t>Когда Альберу исполнился год, его отец погиб в одном из сражений Первой мировой войны. Мать, будучи неграмотной и наполовину глухой, была вынуждена переехать в бедный район Алжира и устроиться на фабрику, чтобы прокормить двоих сыновей.</a:t>
            </a:r>
          </a:p>
          <a:p>
            <a:r>
              <a:rPr lang="ru-RU" dirty="0" smtClean="0">
                <a:latin typeface="Times New Roman" pitchFamily="18" charset="0"/>
                <a:cs typeface="Times New Roman" pitchFamily="18" charset="0"/>
              </a:rPr>
              <a:t>В 1918 году Альбер поступил в начальную школу, которую окончил спустя 5 лет. Как правило, после этого дети из бедных семей шли работать, но школьный учитель Луи </a:t>
            </a:r>
            <a:r>
              <a:rPr lang="ru-RU" dirty="0" err="1" smtClean="0">
                <a:latin typeface="Times New Roman" pitchFamily="18" charset="0"/>
                <a:cs typeface="Times New Roman" pitchFamily="18" charset="0"/>
              </a:rPr>
              <a:t>Жермен</a:t>
            </a:r>
            <a:r>
              <a:rPr lang="ru-RU" dirty="0" smtClean="0">
                <a:latin typeface="Times New Roman" pitchFamily="18" charset="0"/>
                <a:cs typeface="Times New Roman" pitchFamily="18" charset="0"/>
              </a:rPr>
              <a:t> настоял на том, чтобы Альбер продолжил образование в лицее, и даже добился для талантливого ученика стипендии. Впоследствии благодарный Камю посвятил своему учителю Нобелевскую речь.</a:t>
            </a:r>
          </a:p>
          <a:p>
            <a:r>
              <a:rPr lang="ru-RU" dirty="0" smtClean="0">
                <a:latin typeface="Times New Roman" pitchFamily="18" charset="0"/>
                <a:cs typeface="Times New Roman" pitchFamily="18" charset="0"/>
              </a:rPr>
              <a:t>В лицее Камю стал много читать. Он увлёкся футболом и играл за юношескую команду. Альбер строил честолюбивые планы на жизнь, однако им не суждено было сбыться из-за туберкулёза: тяжёлая болезнь поставила крест на преподавательской деятельности, блестящей спортивной карьере и службе в армии</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428596" y="428604"/>
            <a:ext cx="5214974" cy="1754326"/>
          </a:xfrm>
          <a:prstGeom prst="rect">
            <a:avLst/>
          </a:prstGeom>
        </p:spPr>
        <p:txBody>
          <a:bodyPr wrap="square">
            <a:spAutoFit/>
          </a:bodyPr>
          <a:lstStyle/>
          <a:p>
            <a:r>
              <a:rPr lang="ru-RU" dirty="0" smtClean="0">
                <a:latin typeface="Times New Roman" pitchFamily="18" charset="0"/>
                <a:cs typeface="Times New Roman" pitchFamily="18" charset="0"/>
              </a:rPr>
              <a:t>В 1932–1937 годах Альбер Камю учился в Алжирском университете, где изучал философию. В этот период на него большое влияние оказали такие выдающиеся деятели как </a:t>
            </a:r>
            <a:r>
              <a:rPr lang="ru-RU" dirty="0" smtClean="0">
                <a:latin typeface="Times New Roman" pitchFamily="18" charset="0"/>
                <a:cs typeface="Times New Roman" pitchFamily="18" charset="0"/>
                <a:hlinkClick r:id="rId3"/>
              </a:rPr>
              <a:t>Ф. М. Достоевский</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hlinkClick r:id="rId4"/>
              </a:rPr>
              <a:t>Ф. Ницше</a:t>
            </a:r>
            <a:r>
              <a:rPr lang="ru-RU" dirty="0" smtClean="0">
                <a:latin typeface="Times New Roman" pitchFamily="18" charset="0"/>
                <a:cs typeface="Times New Roman" pitchFamily="18" charset="0"/>
              </a:rPr>
              <a:t>, А. </a:t>
            </a:r>
            <a:r>
              <a:rPr lang="ru-RU" dirty="0" err="1" smtClean="0">
                <a:latin typeface="Times New Roman" pitchFamily="18" charset="0"/>
                <a:cs typeface="Times New Roman" pitchFamily="18" charset="0"/>
              </a:rPr>
              <a:t>Жид</a:t>
            </a:r>
            <a:r>
              <a:rPr lang="ru-RU" dirty="0" smtClean="0">
                <a:latin typeface="Times New Roman" pitchFamily="18" charset="0"/>
                <a:cs typeface="Times New Roman" pitchFamily="18" charset="0"/>
              </a:rPr>
              <a:t>. В этот период Камю начал писать эссе и вести </a:t>
            </a:r>
            <a:r>
              <a:rPr lang="ru-RU" dirty="0" smtClean="0">
                <a:latin typeface="Times New Roman" pitchFamily="18" charset="0"/>
                <a:cs typeface="Times New Roman" pitchFamily="18" charset="0"/>
              </a:rPr>
              <a:t>дневники.</a:t>
            </a:r>
            <a:endParaRPr lang="ru-RU" dirty="0">
              <a:latin typeface="Times New Roman" pitchFamily="18" charset="0"/>
              <a:cs typeface="Times New Roman" pitchFamily="18" charset="0"/>
            </a:endParaRPr>
          </a:p>
        </p:txBody>
      </p:sp>
      <p:pic>
        <p:nvPicPr>
          <p:cNvPr id="6148" name="Picture 4" descr="https://avatars.mds.yandex.net/i?id=9fc2f318ce68d991acf04235fef244c7f89e117e_l-8497237-images-thumbs&amp;n=13"/>
          <p:cNvPicPr>
            <a:picLocks noChangeAspect="1" noChangeArrowheads="1"/>
          </p:cNvPicPr>
          <p:nvPr/>
        </p:nvPicPr>
        <p:blipFill>
          <a:blip r:embed="rId5" cstate="print"/>
          <a:srcRect/>
          <a:stretch>
            <a:fillRect/>
          </a:stretch>
        </p:blipFill>
        <p:spPr bwMode="auto">
          <a:xfrm>
            <a:off x="6286512" y="142852"/>
            <a:ext cx="2657444" cy="2657444"/>
          </a:xfrm>
          <a:prstGeom prst="rect">
            <a:avLst/>
          </a:prstGeom>
          <a:noFill/>
        </p:spPr>
      </p:pic>
      <p:sp>
        <p:nvSpPr>
          <p:cNvPr id="7" name="Прямоугольник 6"/>
          <p:cNvSpPr/>
          <p:nvPr/>
        </p:nvSpPr>
        <p:spPr>
          <a:xfrm>
            <a:off x="7143768" y="2786058"/>
            <a:ext cx="1176925" cy="369332"/>
          </a:xfrm>
          <a:prstGeom prst="rect">
            <a:avLst/>
          </a:prstGeom>
        </p:spPr>
        <p:txBody>
          <a:bodyPr wrap="none">
            <a:spAutoFit/>
          </a:bodyPr>
          <a:lstStyle/>
          <a:p>
            <a:pPr>
              <a:buNone/>
            </a:pPr>
            <a:r>
              <a:rPr lang="ru-RU" dirty="0" smtClean="0">
                <a:latin typeface="Times New Roman" pitchFamily="18" charset="0"/>
                <a:cs typeface="Times New Roman" pitchFamily="18" charset="0"/>
              </a:rPr>
              <a:t>Ф. Ницше</a:t>
            </a:r>
            <a:endParaRPr lang="ru-RU" dirty="0">
              <a:latin typeface="Times New Roman" pitchFamily="18" charset="0"/>
              <a:cs typeface="Times New Roman" pitchFamily="18" charset="0"/>
            </a:endParaRPr>
          </a:p>
        </p:txBody>
      </p:sp>
      <p:pic>
        <p:nvPicPr>
          <p:cNvPr id="6150" name="Picture 6" descr="https://i.pinimg.com/736x/7d/4f/91/7d4f917cd74638027e698f0091e7bdc0--writers-final.jpg"/>
          <p:cNvPicPr>
            <a:picLocks noChangeAspect="1" noChangeArrowheads="1"/>
          </p:cNvPicPr>
          <p:nvPr/>
        </p:nvPicPr>
        <p:blipFill>
          <a:blip r:embed="rId6" cstate="print"/>
          <a:srcRect/>
          <a:stretch>
            <a:fillRect/>
          </a:stretch>
        </p:blipFill>
        <p:spPr bwMode="auto">
          <a:xfrm>
            <a:off x="142844" y="2643182"/>
            <a:ext cx="3574255" cy="4094147"/>
          </a:xfrm>
          <a:prstGeom prst="rect">
            <a:avLst/>
          </a:prstGeom>
          <a:noFill/>
        </p:spPr>
      </p:pic>
      <p:sp>
        <p:nvSpPr>
          <p:cNvPr id="9" name="Прямоугольник 8"/>
          <p:cNvSpPr/>
          <p:nvPr/>
        </p:nvSpPr>
        <p:spPr>
          <a:xfrm>
            <a:off x="1500166" y="2285992"/>
            <a:ext cx="914033" cy="369332"/>
          </a:xfrm>
          <a:prstGeom prst="rect">
            <a:avLst/>
          </a:prstGeom>
        </p:spPr>
        <p:txBody>
          <a:bodyPr wrap="none">
            <a:spAutoFit/>
          </a:bodyPr>
          <a:lstStyle/>
          <a:p>
            <a:pPr>
              <a:buNone/>
            </a:pPr>
            <a:r>
              <a:rPr lang="ru-RU" dirty="0" smtClean="0">
                <a:latin typeface="Times New Roman" pitchFamily="18" charset="0"/>
                <a:cs typeface="Times New Roman" pitchFamily="18" charset="0"/>
              </a:rPr>
              <a:t>А. </a:t>
            </a:r>
            <a:r>
              <a:rPr lang="ru-RU" dirty="0" err="1" smtClean="0">
                <a:latin typeface="Times New Roman" pitchFamily="18" charset="0"/>
                <a:cs typeface="Times New Roman" pitchFamily="18" charset="0"/>
              </a:rPr>
              <a:t>Жид</a:t>
            </a:r>
            <a:endParaRPr lang="ru-RU" dirty="0">
              <a:latin typeface="Times New Roman" pitchFamily="18" charset="0"/>
              <a:cs typeface="Times New Roman" pitchFamily="18" charset="0"/>
            </a:endParaRPr>
          </a:p>
        </p:txBody>
      </p:sp>
      <p:pic>
        <p:nvPicPr>
          <p:cNvPr id="6152" name="Picture 8" descr="https://cbs.omsk.muzkult.ru/media/2021/04/14/1249454338/1421857567_dostoyevsky4.jpg"/>
          <p:cNvPicPr>
            <a:picLocks noChangeAspect="1" noChangeArrowheads="1"/>
          </p:cNvPicPr>
          <p:nvPr/>
        </p:nvPicPr>
        <p:blipFill>
          <a:blip r:embed="rId7" cstate="print"/>
          <a:srcRect/>
          <a:stretch>
            <a:fillRect/>
          </a:stretch>
        </p:blipFill>
        <p:spPr bwMode="auto">
          <a:xfrm>
            <a:off x="5572132" y="3140390"/>
            <a:ext cx="2214578" cy="3255430"/>
          </a:xfrm>
          <a:prstGeom prst="rect">
            <a:avLst/>
          </a:prstGeom>
          <a:noFill/>
        </p:spPr>
      </p:pic>
      <p:sp>
        <p:nvSpPr>
          <p:cNvPr id="11" name="Прямоугольник 10"/>
          <p:cNvSpPr/>
          <p:nvPr/>
        </p:nvSpPr>
        <p:spPr>
          <a:xfrm>
            <a:off x="5857884" y="6357958"/>
            <a:ext cx="1751826" cy="369332"/>
          </a:xfrm>
          <a:prstGeom prst="rect">
            <a:avLst/>
          </a:prstGeom>
        </p:spPr>
        <p:txBody>
          <a:bodyPr wrap="none">
            <a:spAutoFit/>
          </a:bodyPr>
          <a:lstStyle/>
          <a:p>
            <a:pPr>
              <a:buNone/>
            </a:pPr>
            <a:r>
              <a:rPr lang="ru-RU" dirty="0" smtClean="0">
                <a:latin typeface="Times New Roman" pitchFamily="18" charset="0"/>
                <a:cs typeface="Times New Roman" pitchFamily="18" charset="0"/>
              </a:rPr>
              <a:t>Ф. Достоевский</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42844" y="142852"/>
            <a:ext cx="8786874" cy="2031325"/>
          </a:xfrm>
          <a:prstGeom prst="rect">
            <a:avLst/>
          </a:prstGeom>
        </p:spPr>
        <p:txBody>
          <a:bodyPr wrap="square">
            <a:spAutoFit/>
          </a:bodyPr>
          <a:lstStyle/>
          <a:p>
            <a:r>
              <a:rPr lang="ru-RU" dirty="0" smtClean="0">
                <a:latin typeface="Times New Roman" pitchFamily="18" charset="0"/>
                <a:cs typeface="Times New Roman" pitchFamily="18" charset="0"/>
              </a:rPr>
              <a:t>Первый серьёзный успех пришёл к Альберу Камю в 1942 году после публикации повести «Посторонний».</a:t>
            </a:r>
          </a:p>
          <a:p>
            <a:r>
              <a:rPr lang="ru-RU" dirty="0" smtClean="0">
                <a:latin typeface="Times New Roman" pitchFamily="18" charset="0"/>
                <a:cs typeface="Times New Roman" pitchFamily="18" charset="0"/>
              </a:rPr>
              <a:t>В годы Второй мировой войны Камю, который к тому времени обосновался в Париже, вступил в ряды Движения Сопротивления и стал членом подпольной организации «</a:t>
            </a:r>
            <a:r>
              <a:rPr lang="ru-RU" dirty="0" err="1" smtClean="0">
                <a:latin typeface="Times New Roman" pitchFamily="18" charset="0"/>
                <a:cs typeface="Times New Roman" pitchFamily="18" charset="0"/>
              </a:rPr>
              <a:t>Комба</a:t>
            </a:r>
            <a:r>
              <a:rPr lang="ru-RU" dirty="0" smtClean="0">
                <a:latin typeface="Times New Roman" pitchFamily="18" charset="0"/>
                <a:cs typeface="Times New Roman" pitchFamily="18" charset="0"/>
              </a:rPr>
              <a:t>», сотрудником её печатного органа. Именно это издание впервые опубликовало «Письма немецкому другу», принёсшие Камю большую популярность. Свой успех автор закрепил романом «Чума», в котором продемонстрировал все уродство фашизма</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pic>
        <p:nvPicPr>
          <p:cNvPr id="5124" name="Picture 4" descr="http://mrimg.mreadz.com/327726.jpg"/>
          <p:cNvPicPr>
            <a:picLocks noChangeAspect="1" noChangeArrowheads="1"/>
          </p:cNvPicPr>
          <p:nvPr/>
        </p:nvPicPr>
        <p:blipFill>
          <a:blip r:embed="rId3" cstate="print"/>
          <a:srcRect/>
          <a:stretch>
            <a:fillRect/>
          </a:stretch>
        </p:blipFill>
        <p:spPr bwMode="auto">
          <a:xfrm>
            <a:off x="142845" y="2214554"/>
            <a:ext cx="3000396" cy="4500594"/>
          </a:xfrm>
          <a:prstGeom prst="rect">
            <a:avLst/>
          </a:prstGeom>
          <a:noFill/>
        </p:spPr>
      </p:pic>
      <p:pic>
        <p:nvPicPr>
          <p:cNvPr id="5126" name="Picture 6" descr="https://i.otzovik.com/objects/b/450000/444941.png"/>
          <p:cNvPicPr>
            <a:picLocks noChangeAspect="1" noChangeArrowheads="1"/>
          </p:cNvPicPr>
          <p:nvPr/>
        </p:nvPicPr>
        <p:blipFill>
          <a:blip r:embed="rId4" cstate="print"/>
          <a:srcRect/>
          <a:stretch>
            <a:fillRect/>
          </a:stretch>
        </p:blipFill>
        <p:spPr bwMode="auto">
          <a:xfrm>
            <a:off x="2500298" y="2214554"/>
            <a:ext cx="4429156" cy="4500594"/>
          </a:xfrm>
          <a:prstGeom prst="rect">
            <a:avLst/>
          </a:prstGeom>
          <a:noFill/>
        </p:spPr>
      </p:pic>
      <p:pic>
        <p:nvPicPr>
          <p:cNvPr id="5130" name="Picture 10" descr="https://book24.ua/upload/iblock/215/2151d06cecf9484fe36b8e89e0322492.jpg"/>
          <p:cNvPicPr>
            <a:picLocks noChangeAspect="1" noChangeArrowheads="1"/>
          </p:cNvPicPr>
          <p:nvPr/>
        </p:nvPicPr>
        <p:blipFill>
          <a:blip r:embed="rId5" cstate="print"/>
          <a:srcRect/>
          <a:stretch>
            <a:fillRect/>
          </a:stretch>
        </p:blipFill>
        <p:spPr bwMode="auto">
          <a:xfrm>
            <a:off x="6231219" y="2214554"/>
            <a:ext cx="2562303" cy="450059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14282" y="214290"/>
            <a:ext cx="3643338" cy="2308324"/>
          </a:xfrm>
          <a:prstGeom prst="rect">
            <a:avLst/>
          </a:prstGeom>
        </p:spPr>
        <p:txBody>
          <a:bodyPr wrap="square">
            <a:spAutoFit/>
          </a:bodyPr>
          <a:lstStyle/>
          <a:p>
            <a:r>
              <a:rPr lang="ru-RU" dirty="0" smtClean="0">
                <a:latin typeface="Times New Roman" pitchFamily="18" charset="0"/>
                <a:cs typeface="Times New Roman" pitchFamily="18" charset="0"/>
              </a:rPr>
              <a:t>В 1951 году Камю, биография которого стала олицетворением поиска смысла жизни, написал свою знаменитую книгу «Бунтующий человек». В ней он анализировал мятеж человека против абсурдности существования.</a:t>
            </a:r>
            <a:endParaRPr lang="ru-RU" dirty="0">
              <a:latin typeface="Times New Roman" pitchFamily="18" charset="0"/>
              <a:cs typeface="Times New Roman" pitchFamily="18" charset="0"/>
            </a:endParaRPr>
          </a:p>
        </p:txBody>
      </p:sp>
      <p:pic>
        <p:nvPicPr>
          <p:cNvPr id="4100" name="Picture 4" descr="https://avatars.mds.yandex.net/get-mpic/1592982/img_id116184191460105389.jpeg/orig"/>
          <p:cNvPicPr>
            <a:picLocks noChangeAspect="1" noChangeArrowheads="1"/>
          </p:cNvPicPr>
          <p:nvPr/>
        </p:nvPicPr>
        <p:blipFill>
          <a:blip r:embed="rId3" cstate="print"/>
          <a:srcRect/>
          <a:stretch>
            <a:fillRect/>
          </a:stretch>
        </p:blipFill>
        <p:spPr bwMode="auto">
          <a:xfrm>
            <a:off x="4500562" y="357166"/>
            <a:ext cx="4286280" cy="628652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Прямоугольник 4"/>
          <p:cNvSpPr/>
          <p:nvPr/>
        </p:nvSpPr>
        <p:spPr>
          <a:xfrm>
            <a:off x="214282" y="214290"/>
            <a:ext cx="8572560" cy="3970318"/>
          </a:xfrm>
          <a:prstGeom prst="rect">
            <a:avLst/>
          </a:prstGeom>
        </p:spPr>
        <p:txBody>
          <a:bodyPr wrap="square">
            <a:spAutoFit/>
          </a:bodyPr>
          <a:lstStyle/>
          <a:p>
            <a:r>
              <a:rPr lang="ru-RU" dirty="0" smtClean="0">
                <a:latin typeface="Times New Roman" pitchFamily="18" charset="0"/>
                <a:cs typeface="Times New Roman" pitchFamily="18" charset="0"/>
              </a:rPr>
              <a:t>В послевоенные годы творчество Камю служило протестом против любого вида диктатуры, тоталитаризма. Писатель был обескуражен тем, что во Франции стали распространяться просоветские настроения: в коммунизме он видел зло и не хотел закрывать глаза на преступления Советского Союза в странах Восточной Европы.</a:t>
            </a:r>
          </a:p>
          <a:p>
            <a:r>
              <a:rPr lang="ru-RU" dirty="0" smtClean="0">
                <a:latin typeface="Times New Roman" pitchFamily="18" charset="0"/>
                <a:cs typeface="Times New Roman" pitchFamily="18" charset="0"/>
              </a:rPr>
              <a:t>В 1957 году Альбер Камю стал лауреатом Нобелевской премии по литературе «за огромный вклад в литературу, высветивший значение человеческой совести».</a:t>
            </a:r>
          </a:p>
          <a:p>
            <a:r>
              <a:rPr lang="ru-RU" b="1" dirty="0" smtClean="0">
                <a:latin typeface="Times New Roman" pitchFamily="18" charset="0"/>
                <a:cs typeface="Times New Roman" pitchFamily="18" charset="0"/>
              </a:rPr>
              <a:t>Личная </a:t>
            </a:r>
            <a:r>
              <a:rPr lang="ru-RU" b="1" dirty="0" smtClean="0">
                <a:latin typeface="Times New Roman" pitchFamily="18" charset="0"/>
                <a:cs typeface="Times New Roman" pitchFamily="18" charset="0"/>
              </a:rPr>
              <a:t>жизнь.</a:t>
            </a:r>
            <a:endParaRPr lang="ru-RU" b="1"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Альбер Камю дважды был женат. Его первой супругой стала </a:t>
            </a:r>
            <a:r>
              <a:rPr lang="ru-RU" dirty="0" err="1" smtClean="0">
                <a:latin typeface="Times New Roman" pitchFamily="18" charset="0"/>
                <a:cs typeface="Times New Roman" pitchFamily="18" charset="0"/>
              </a:rPr>
              <a:t>Симона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a:t>
            </a:r>
            <a:r>
              <a:rPr lang="ru-RU" dirty="0" smtClean="0">
                <a:latin typeface="Times New Roman" pitchFamily="18" charset="0"/>
                <a:cs typeface="Times New Roman" pitchFamily="18" charset="0"/>
              </a:rPr>
              <a:t>, однако брак распался спустя несколько лет. Писатель недолго оставался в одиночестве и почти сразу после развода связал свою судьбу с </a:t>
            </a:r>
            <a:r>
              <a:rPr lang="ru-RU" dirty="0" err="1" smtClean="0">
                <a:latin typeface="Times New Roman" pitchFamily="18" charset="0"/>
                <a:cs typeface="Times New Roman" pitchFamily="18" charset="0"/>
              </a:rPr>
              <a:t>Франсиной</a:t>
            </a:r>
            <a:r>
              <a:rPr lang="ru-RU" dirty="0" smtClean="0">
                <a:latin typeface="Times New Roman" pitchFamily="18" charset="0"/>
                <a:cs typeface="Times New Roman" pitchFamily="18" charset="0"/>
              </a:rPr>
              <a:t> Форе. В этом союзе Камю стал отцом девочек-близняшек, </a:t>
            </a:r>
            <a:r>
              <a:rPr lang="ru-RU" dirty="0" err="1" smtClean="0">
                <a:latin typeface="Times New Roman" pitchFamily="18" charset="0"/>
                <a:cs typeface="Times New Roman" pitchFamily="18" charset="0"/>
              </a:rPr>
              <a:t>Кэтрин</a:t>
            </a:r>
            <a:r>
              <a:rPr lang="ru-RU" dirty="0" smtClean="0">
                <a:latin typeface="Times New Roman" pitchFamily="18" charset="0"/>
                <a:cs typeface="Times New Roman" pitchFamily="18" charset="0"/>
              </a:rPr>
              <a:t> и Жан.</a:t>
            </a:r>
          </a:p>
          <a:p>
            <a:r>
              <a:rPr lang="ru-RU" dirty="0" smtClean="0">
                <a:latin typeface="Times New Roman" pitchFamily="18" charset="0"/>
                <a:cs typeface="Times New Roman" pitchFamily="18" charset="0"/>
              </a:rPr>
              <a:t>Альбер Камю ушёл из жизни 4 января 1960 года в возрасте 46 лет. Причиной смерти стала автокатастрофа: машина вылетела с шоссе и врезалась в дерево. Смерть писателя была мгновенной</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14282" y="0"/>
            <a:ext cx="8643998" cy="2308324"/>
          </a:xfrm>
          <a:prstGeom prst="rect">
            <a:avLst/>
          </a:prstGeom>
        </p:spPr>
        <p:txBody>
          <a:bodyPr wrap="square">
            <a:spAutoFit/>
          </a:bodyPr>
          <a:lstStyle/>
          <a:p>
            <a:r>
              <a:rPr lang="ru-RU" dirty="0" smtClean="0"/>
              <a:t/>
            </a:r>
            <a:br>
              <a:rPr lang="ru-RU" dirty="0" smtClean="0"/>
            </a:br>
            <a:r>
              <a:rPr lang="ru-RU" dirty="0" smtClean="0">
                <a:latin typeface="Times New Roman" pitchFamily="18" charset="0"/>
                <a:cs typeface="Times New Roman" pitchFamily="18" charset="0"/>
              </a:rPr>
              <a:t>После аварии по Парижу поползли слухи, что это не просто авария, а заказное убийство. За свою короткую жизнь Камю нажил множество врагов. Он возглавлял движение сопротивления колониализму. Но был против развязанного на его родине террора против колонизаторов. Его не терпели ни правые французы, отстаивавшие колониальное господство Франции в Алжире, ни террористы, которые хотели уничтожить колонизаторов. Он хотел примирить непримиримых.</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6" name="Прямоугольник 5"/>
          <p:cNvSpPr/>
          <p:nvPr/>
        </p:nvSpPr>
        <p:spPr>
          <a:xfrm>
            <a:off x="214282" y="2143116"/>
            <a:ext cx="8715436" cy="4524315"/>
          </a:xfrm>
          <a:prstGeom prst="rect">
            <a:avLst/>
          </a:prstGeom>
        </p:spPr>
        <p:txBody>
          <a:bodyPr wrap="square">
            <a:spAutoFit/>
          </a:bodyPr>
          <a:lstStyle/>
          <a:p>
            <a:r>
              <a:rPr lang="ru-RU" dirty="0" smtClean="0">
                <a:latin typeface="Times New Roman" pitchFamily="18" charset="0"/>
                <a:cs typeface="Times New Roman" pitchFamily="18" charset="0"/>
              </a:rPr>
              <a:t>А может Камю решил сам свести счеты с жизнью? Семейная и </a:t>
            </a:r>
            <a:r>
              <a:rPr lang="ru-RU" dirty="0" smtClean="0">
                <a:latin typeface="Times New Roman" pitchFamily="18" charset="0"/>
                <a:cs typeface="Times New Roman" pitchFamily="18" charset="0"/>
                <a:hlinkClick r:id="rId3"/>
              </a:rPr>
              <a:t>любовная драма</a:t>
            </a:r>
            <a:r>
              <a:rPr lang="ru-RU" dirty="0" smtClean="0">
                <a:latin typeface="Times New Roman" pitchFamily="18" charset="0"/>
                <a:cs typeface="Times New Roman" pitchFamily="18" charset="0"/>
              </a:rPr>
              <a:t>, разрыв с Сартром, травля в прессе. </a:t>
            </a:r>
            <a:r>
              <a:rPr lang="ru-RU" i="1" dirty="0" smtClean="0">
                <a:latin typeface="Times New Roman" pitchFamily="18" charset="0"/>
                <a:cs typeface="Times New Roman" pitchFamily="18" charset="0"/>
              </a:rPr>
              <a:t>«В человеке всегда есть нечто, отвергающее любовь, та часть его существа, которая хочет умереть. Вся моя жизнь – история отложенного самоубийства»</a:t>
            </a:r>
            <a:r>
              <a:rPr lang="ru-RU" dirty="0" smtClean="0">
                <a:latin typeface="Times New Roman" pitchFamily="18" charset="0"/>
                <a:cs typeface="Times New Roman" pitchFamily="18" charset="0"/>
              </a:rPr>
              <a:t>, – писал он в «Мифе о Сизифе». Но хорошо знавшие его люди говорили, что он был далек от самоубийства и не стал бы рисковать жизнью близких друзей, сидевших с ним в одной машине.</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Что же случилось по дроге из Прованса в Париж в 1960 году? Скорее всего, случайность. </a:t>
            </a:r>
            <a:r>
              <a:rPr lang="ru-RU" i="1" dirty="0" smtClean="0">
                <a:latin typeface="Times New Roman" pitchFamily="18" charset="0"/>
                <a:cs typeface="Times New Roman" pitchFamily="18" charset="0"/>
              </a:rPr>
              <a:t>«Мое самое заветное желание – тихая смерть, которая не заставила бы слишком переживать дорогих мне людей»</a:t>
            </a:r>
            <a:r>
              <a:rPr lang="ru-RU" dirty="0" smtClean="0">
                <a:latin typeface="Times New Roman" pitchFamily="18" charset="0"/>
                <a:cs typeface="Times New Roman" pitchFamily="18" charset="0"/>
              </a:rPr>
              <a:t>, – писал он незадолго до смерти. Но тихой смерти не получилось. В дорожной сумке писателя обнаружили рукопись автобиографического романа «Первый человек». В набросках сохранилось замечание автора «Книга должна быть незаконченной». Его последняя книга осталась незавершенной, как и его семейная жизнь и любовь, как и вся жизнь, оборвавшаяся так внезапно. Но, видимо, душа его была к этому готова.</a:t>
            </a:r>
            <a:r>
              <a:rPr lang="ru-RU" dirty="0" smtClean="0"/>
              <a:t/>
            </a:r>
            <a:br>
              <a:rPr lang="ru-RU" dirty="0" smtClean="0"/>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https://elmina.club/uploads/posts/2022-12/thumbs/1670262837_elmina-club-p-fon-dlya-prezentatsii-knigi-pinterest-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214282" y="214290"/>
            <a:ext cx="3929090" cy="3139321"/>
          </a:xfrm>
          <a:prstGeom prst="rect">
            <a:avLst/>
          </a:prstGeom>
        </p:spPr>
        <p:txBody>
          <a:bodyPr wrap="square">
            <a:spAutoFit/>
          </a:bodyPr>
          <a:lstStyle/>
          <a:p>
            <a:r>
              <a:rPr lang="ru-RU" i="1" dirty="0" smtClean="0"/>
              <a:t>«Если душа существует, неверно было бы думать, что она дается нам уже сотворенной. Она творится на земле, в течение всей жизни. Сама жизнь – не что иное, как эти долгие и мучительные роды. Когда сотворение души, которым человек обязан себе и страданию, завершается, приходит смерть»</a:t>
            </a:r>
            <a:r>
              <a:rPr lang="ru-RU" dirty="0" smtClean="0"/>
              <a:t>. </a:t>
            </a:r>
            <a:r>
              <a:rPr lang="ru-RU" b="1" dirty="0" smtClean="0"/>
              <a:t>А. Камю Миф о Сизифе</a:t>
            </a:r>
            <a:r>
              <a:rPr lang="ru-RU" dirty="0" smtClean="0"/>
              <a:t/>
            </a:r>
            <a:br>
              <a:rPr lang="ru-RU" dirty="0" smtClean="0"/>
            </a:br>
            <a:endParaRPr lang="ru-RU" dirty="0"/>
          </a:p>
        </p:txBody>
      </p:sp>
      <p:pic>
        <p:nvPicPr>
          <p:cNvPr id="1028" name="Picture 4" descr="https://images.fineartamerica.com/images/artworkimages/mediumlarge/3/4-albert-camus-literary-legend-and-philosopher-john-springfield.jpg"/>
          <p:cNvPicPr>
            <a:picLocks noChangeAspect="1" noChangeArrowheads="1"/>
          </p:cNvPicPr>
          <p:nvPr/>
        </p:nvPicPr>
        <p:blipFill>
          <a:blip r:embed="rId3" cstate="print"/>
          <a:srcRect/>
          <a:stretch>
            <a:fillRect/>
          </a:stretch>
        </p:blipFill>
        <p:spPr bwMode="auto">
          <a:xfrm>
            <a:off x="4500562" y="357166"/>
            <a:ext cx="4329773" cy="619522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468</Words>
  <Application>Microsoft Office PowerPoint</Application>
  <PresentationFormat>Экран (4:3)</PresentationFormat>
  <Paragraphs>24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reading-hall</dc:creator>
  <cp:lastModifiedBy>reading-hall</cp:lastModifiedBy>
  <cp:revision>39</cp:revision>
  <dcterms:created xsi:type="dcterms:W3CDTF">2023-11-08T05:01:17Z</dcterms:created>
  <dcterms:modified xsi:type="dcterms:W3CDTF">2023-11-08T12:45:56Z</dcterms:modified>
</cp:coreProperties>
</file>